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Garet Heavy" charset="1" panose="00000000000000000000"/>
      <p:regular r:id="rId22"/>
    </p:embeddedFont>
    <p:embeddedFont>
      <p:font typeface="Garet Ultra-Bold" charset="1" panose="00000000000000000000"/>
      <p:regular r:id="rId23"/>
    </p:embeddedFont>
    <p:embeddedFont>
      <p:font typeface="Garet Bold" charset="1" panose="00000000000000000000"/>
      <p:regular r:id="rId24"/>
    </p:embeddedFont>
    <p:embeddedFont>
      <p:font typeface="Garet" charset="1" panose="00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122702" y="8179340"/>
            <a:ext cx="6431188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6677563"/>
            <a:ext cx="14165938" cy="1217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795"/>
              </a:lnSpc>
            </a:pPr>
            <a:r>
              <a:rPr lang="en-US" sz="7899">
                <a:solidFill>
                  <a:srgbClr val="FFFFFF"/>
                </a:solidFill>
                <a:latin typeface="Garet Heavy"/>
              </a:rPr>
              <a:t>CORONA VIRUS ANALYSIS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557847" y="5870266"/>
            <a:ext cx="7586153" cy="4419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SELECT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DATE_TRUNC('year', Date) AS year,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MAX(Confirmed) AS max_confirmed,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MAX(Deaths) AS max_deaths,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MAX(Recovered) AS max_recovered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FROM CovidData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GROUP BY year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ORDER BY year;</a:t>
            </a:r>
          </a:p>
          <a:p>
            <a:pPr algn="l">
              <a:lnSpc>
                <a:spcPts val="3915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2099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Q9. MAXIMUM VALUES PER YEAR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557847" y="5417530"/>
            <a:ext cx="7586153" cy="4419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SELECT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DATE_TRUNC('month', Date) AS month,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SUM(Confirmed) AS total_confirmed,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SUM(Deaths) AS total_deaths,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SUM(Recovered) AS total_recovered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FROM CovidData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GROUP BY month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ORDER BY month;</a:t>
            </a:r>
          </a:p>
          <a:p>
            <a:pPr algn="l">
              <a:lnSpc>
                <a:spcPts val="3915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2099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Q10. TOTAL CASES EACH MONTH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8473684" y="3373755"/>
            <a:ext cx="7586153" cy="3428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SELECT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    SUM(Confirmed) AS total_confirmed,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    AVG(Confirmed) AS avg_confirmed,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    VARIANCE(Confirmed) AS variance_confirmed,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    STDDEV(Confirmed) AS stddev_confirmed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FROM CovidData;</a:t>
            </a:r>
          </a:p>
          <a:p>
            <a:pPr algn="l">
              <a:lnSpc>
                <a:spcPts val="3915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4842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Q11. SPREAD OF CORONAVIRUS WITH RESPECT TO CONFIRMED CASES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6662742" y="4059324"/>
            <a:ext cx="7586153" cy="4914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SELECT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    DATE_TRUNC('month', Date) AS month,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    SUM(Deaths) AS total_deaths,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    AVG(Deaths) AS avg_deaths,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    VARIANCE(Deaths) AS variance_deaths,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    STDDEV(Deaths) AS stddev_deaths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FROM CovidData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GROUP BY month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"/>
              </a:rPr>
              <a:t>ORDER BY month;</a:t>
            </a:r>
          </a:p>
          <a:p>
            <a:pPr algn="l">
              <a:lnSpc>
                <a:spcPts val="3915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3470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Q12. SPREAD WITH RESPECT TO DEATH CASES PER MONTH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144000" y="4471035"/>
            <a:ext cx="7586153" cy="3428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SELECT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SUM(Recovered) AS total_recovered,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AVG(Recovered) AS avg_recovered,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VARIANCE(Recovered) AS variance_recovered,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STDDEV(Recovered) AS stddev_recovered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FROM CovidData;</a:t>
            </a:r>
          </a:p>
          <a:p>
            <a:pPr algn="l">
              <a:lnSpc>
                <a:spcPts val="3915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3470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Q13. SPREAD WITH RESPECT TO RECOVERED CASES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8146708" y="4084476"/>
            <a:ext cx="7586153" cy="3924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SELECT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CountryRegion,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SUM(Confirmed) AS total_confirmed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FROM CovidData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GROUP BY CountryRegion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ORDER BY total_confirmed DESC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LIMIT 1;</a:t>
            </a:r>
          </a:p>
          <a:p>
            <a:pPr algn="l">
              <a:lnSpc>
                <a:spcPts val="3915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3470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Q14. COUNTRY WITH HIGHEST NUMBER OF CONFIRMED CASES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9673147" y="3232732"/>
            <a:ext cx="5780319" cy="6764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-- Country with Lowest Death Cases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SELECT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    CountryRegion,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    SUM(Deaths) AS total_deaths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FROM CovidData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GROUP BY CountryRegion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ORDER BY total_deaths ASC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LIMIT 1;</a:t>
            </a:r>
          </a:p>
          <a:p>
            <a:pPr algn="l">
              <a:lnSpc>
                <a:spcPts val="2983"/>
              </a:lnSpc>
            </a:pP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-- Top 5 Countries with Highest Recovered Cases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SELECT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    CountryRegion,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    SUM(Recovered) AS total_recovered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FROM CovidData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GROUP BY CountryRegion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ORDER BY total_recovered DESC</a:t>
            </a:r>
          </a:p>
          <a:p>
            <a:pPr algn="l">
              <a:lnSpc>
                <a:spcPts val="2983"/>
              </a:lnSpc>
            </a:pPr>
            <a:r>
              <a:rPr lang="en-US" sz="1676">
                <a:solidFill>
                  <a:srgbClr val="000000"/>
                </a:solidFill>
                <a:latin typeface="Garet"/>
              </a:rPr>
              <a:t>LIMIT 5;</a:t>
            </a:r>
          </a:p>
          <a:p>
            <a:pPr algn="l">
              <a:lnSpc>
                <a:spcPts val="2983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4842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Q15 &amp; Q16. COUNTRIES WITH LOWEST DEATH CASES AND HIGHEST RECOVERED CASES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820391" y="5016074"/>
            <a:ext cx="14084758" cy="4826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8"/>
              </a:lnSpc>
              <a:spcBef>
                <a:spcPct val="0"/>
              </a:spcBef>
            </a:pPr>
            <a:r>
              <a:rPr lang="en-US" sz="7168">
                <a:solidFill>
                  <a:srgbClr val="000000"/>
                </a:solidFill>
                <a:latin typeface="Garet Heavy"/>
              </a:rPr>
              <a:t>Q1. CHECK FOR NULL VALUES</a:t>
            </a:r>
          </a:p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sz="2177">
                <a:solidFill>
                  <a:srgbClr val="000000"/>
                </a:solidFill>
                <a:latin typeface="Garet Heavy"/>
              </a:rPr>
              <a:t>SELECT </a:t>
            </a:r>
          </a:p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sz="2177">
                <a:solidFill>
                  <a:srgbClr val="000000"/>
                </a:solidFill>
                <a:latin typeface="Garet Heavy"/>
              </a:rPr>
              <a:t>    SUM(CASE WHEN PROVINCE IS NULL THEN 1 ELSE 0 END) AS PROVINCE_NULLS,</a:t>
            </a:r>
          </a:p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sz="2177">
                <a:solidFill>
                  <a:srgbClr val="000000"/>
                </a:solidFill>
                <a:latin typeface="Garet Heavy"/>
              </a:rPr>
              <a:t>    SUM(CASE WHEN COUNTRYREGION IS NULL THEN 1 ELSE 0 END) AS COUNTRYREGION_NULLS,</a:t>
            </a:r>
          </a:p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sz="2177">
                <a:solidFill>
                  <a:srgbClr val="000000"/>
                </a:solidFill>
                <a:latin typeface="Garet Heavy"/>
              </a:rPr>
              <a:t>    SUM(CASE WHEN LATITUDE IS NULL THEN 1 ELSE 0 END) AS LATITUDE_NULLS,</a:t>
            </a:r>
          </a:p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sz="2177">
                <a:solidFill>
                  <a:srgbClr val="000000"/>
                </a:solidFill>
                <a:latin typeface="Garet Heavy"/>
              </a:rPr>
              <a:t>    SUM(CASE WHEN LONGITUDE IS NULL THEN 1 ELSE 0 END) AS LONGITUDE_NULLS,</a:t>
            </a:r>
          </a:p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sz="2177">
                <a:solidFill>
                  <a:srgbClr val="000000"/>
                </a:solidFill>
                <a:latin typeface="Garet Heavy"/>
              </a:rPr>
              <a:t>    SUM(CASE WHEN DATE IS NULL THEN 1 ELSE 0 END) AS DATE_NULLS,</a:t>
            </a:r>
          </a:p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sz="2177">
                <a:solidFill>
                  <a:srgbClr val="000000"/>
                </a:solidFill>
                <a:latin typeface="Garet Heavy"/>
              </a:rPr>
              <a:t>    SUM(CASE WHEN CONFIRMED IS NULL THEN 1 ELSE 0 END) AS CONFIRMED_NULLS,</a:t>
            </a:r>
          </a:p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sz="2177">
                <a:solidFill>
                  <a:srgbClr val="000000"/>
                </a:solidFill>
                <a:latin typeface="Garet Heavy"/>
              </a:rPr>
              <a:t>    SUM(CASE WHEN DEATHS IS NULL THEN 1 ELSE 0 END) AS DEATHS_NULLS,</a:t>
            </a:r>
          </a:p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sz="2177">
                <a:solidFill>
                  <a:srgbClr val="000000"/>
                </a:solidFill>
                <a:latin typeface="Garet Heavy"/>
              </a:rPr>
              <a:t>    SUM(CASE WHEN RECOVERED IS NULL THEN 1 ELSE 0 END) AS RECOVERED_NULLS</a:t>
            </a:r>
          </a:p>
          <a:p>
            <a:pPr algn="ctr">
              <a:lnSpc>
                <a:spcPts val="2700"/>
              </a:lnSpc>
              <a:spcBef>
                <a:spcPct val="0"/>
              </a:spcBef>
            </a:pPr>
            <a:r>
              <a:rPr lang="en-US" sz="2177">
                <a:solidFill>
                  <a:srgbClr val="000000"/>
                </a:solidFill>
                <a:latin typeface="Garet Heavy"/>
              </a:rPr>
              <a:t>FROM COVIDDATA;</a:t>
            </a:r>
          </a:p>
          <a:p>
            <a:pPr algn="ctr">
              <a:lnSpc>
                <a:spcPts val="27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964975" y="445115"/>
            <a:ext cx="12586969" cy="7809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68"/>
              </a:lnSpc>
            </a:pPr>
            <a:r>
              <a:rPr lang="en-US" sz="6468">
                <a:solidFill>
                  <a:srgbClr val="FFFFFF"/>
                </a:solidFill>
                <a:latin typeface="Garet Ultra-Bold"/>
              </a:rPr>
              <a:t>Q2. UPDATE NULL VALUES WITH ZEROS</a:t>
            </a:r>
          </a:p>
          <a:p>
            <a:pPr algn="l">
              <a:lnSpc>
                <a:spcPts val="4036"/>
              </a:lnSpc>
            </a:pPr>
            <a:r>
              <a:rPr lang="en-US" sz="4036">
                <a:solidFill>
                  <a:srgbClr val="FFFFFF"/>
                </a:solidFill>
                <a:latin typeface="Garet Ultra-Bold"/>
              </a:rPr>
              <a:t>UPDATE COVIDDATA</a:t>
            </a:r>
          </a:p>
          <a:p>
            <a:pPr algn="l">
              <a:lnSpc>
                <a:spcPts val="4036"/>
              </a:lnSpc>
            </a:pPr>
            <a:r>
              <a:rPr lang="en-US" sz="4036">
                <a:solidFill>
                  <a:srgbClr val="FFFFFF"/>
                </a:solidFill>
                <a:latin typeface="Garet Ultra-Bold"/>
              </a:rPr>
              <a:t>SET </a:t>
            </a:r>
          </a:p>
          <a:p>
            <a:pPr algn="l">
              <a:lnSpc>
                <a:spcPts val="4036"/>
              </a:lnSpc>
            </a:pPr>
            <a:r>
              <a:rPr lang="en-US" sz="4036">
                <a:solidFill>
                  <a:srgbClr val="FFFFFF"/>
                </a:solidFill>
                <a:latin typeface="Garet Ultra-Bold"/>
              </a:rPr>
              <a:t>    PROVINCE = COALESCE(PROVINCE, ''),</a:t>
            </a:r>
          </a:p>
          <a:p>
            <a:pPr algn="l">
              <a:lnSpc>
                <a:spcPts val="4036"/>
              </a:lnSpc>
            </a:pPr>
            <a:r>
              <a:rPr lang="en-US" sz="4036">
                <a:solidFill>
                  <a:srgbClr val="FFFFFF"/>
                </a:solidFill>
                <a:latin typeface="Garet Ultra-Bold"/>
              </a:rPr>
              <a:t>    COUNTRYREGION = COALESCE(COUNTRYREGION, ''),</a:t>
            </a:r>
          </a:p>
          <a:p>
            <a:pPr algn="l">
              <a:lnSpc>
                <a:spcPts val="4036"/>
              </a:lnSpc>
            </a:pPr>
            <a:r>
              <a:rPr lang="en-US" sz="4036">
                <a:solidFill>
                  <a:srgbClr val="FFFFFF"/>
                </a:solidFill>
                <a:latin typeface="Garet Ultra-Bold"/>
              </a:rPr>
              <a:t>    LATITUDE = COALESCE(LATITUDE, 0),</a:t>
            </a:r>
          </a:p>
          <a:p>
            <a:pPr algn="l">
              <a:lnSpc>
                <a:spcPts val="4036"/>
              </a:lnSpc>
            </a:pPr>
            <a:r>
              <a:rPr lang="en-US" sz="4036">
                <a:solidFill>
                  <a:srgbClr val="FFFFFF"/>
                </a:solidFill>
                <a:latin typeface="Garet Ultra-Bold"/>
              </a:rPr>
              <a:t>    LONGITUDE = COALESCE(LONGITUDE, 0),</a:t>
            </a:r>
          </a:p>
          <a:p>
            <a:pPr algn="l">
              <a:lnSpc>
                <a:spcPts val="4036"/>
              </a:lnSpc>
            </a:pPr>
            <a:r>
              <a:rPr lang="en-US" sz="4036">
                <a:solidFill>
                  <a:srgbClr val="FFFFFF"/>
                </a:solidFill>
                <a:latin typeface="Garet Ultra-Bold"/>
              </a:rPr>
              <a:t>    DATE = COALESCE(DATE, '1970-01-01'),</a:t>
            </a:r>
          </a:p>
          <a:p>
            <a:pPr algn="l">
              <a:lnSpc>
                <a:spcPts val="4036"/>
              </a:lnSpc>
            </a:pPr>
            <a:r>
              <a:rPr lang="en-US" sz="4036">
                <a:solidFill>
                  <a:srgbClr val="FFFFFF"/>
                </a:solidFill>
                <a:latin typeface="Garet Ultra-Bold"/>
              </a:rPr>
              <a:t>    CONFIRMED = COALESCE(CONFIRMED, 0),</a:t>
            </a:r>
          </a:p>
          <a:p>
            <a:pPr algn="l">
              <a:lnSpc>
                <a:spcPts val="4036"/>
              </a:lnSpc>
            </a:pPr>
            <a:r>
              <a:rPr lang="en-US" sz="4036">
                <a:solidFill>
                  <a:srgbClr val="FFFFFF"/>
                </a:solidFill>
                <a:latin typeface="Garet Ultra-Bold"/>
              </a:rPr>
              <a:t>    DEATHS = COALESCE(DEATHS, 0),</a:t>
            </a:r>
          </a:p>
          <a:p>
            <a:pPr algn="l">
              <a:lnSpc>
                <a:spcPts val="4158"/>
              </a:lnSpc>
            </a:pPr>
            <a:r>
              <a:rPr lang="en-US" sz="4158">
                <a:solidFill>
                  <a:srgbClr val="FFFFFF"/>
                </a:solidFill>
                <a:latin typeface="Garet Ultra-Bold"/>
              </a:rPr>
              <a:t>    RECOVERED = COALESCE(RECOVERED, 0);</a:t>
            </a:r>
          </a:p>
          <a:p>
            <a:pPr algn="l">
              <a:lnSpc>
                <a:spcPts val="415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2586817"/>
            <a:ext cx="6507817" cy="6671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34"/>
              </a:lnSpc>
            </a:pPr>
            <a:r>
              <a:rPr lang="en-US" sz="4289">
                <a:solidFill>
                  <a:srgbClr val="000000"/>
                </a:solidFill>
                <a:latin typeface="Garet Bold"/>
              </a:rPr>
              <a:t>Q3. Total number of rows</a:t>
            </a:r>
          </a:p>
          <a:p>
            <a:pPr algn="l">
              <a:lnSpc>
                <a:spcPts val="7634"/>
              </a:lnSpc>
            </a:pPr>
            <a:r>
              <a:rPr lang="en-US" sz="4289">
                <a:solidFill>
                  <a:srgbClr val="000000"/>
                </a:solidFill>
                <a:latin typeface="Garet Bold"/>
              </a:rPr>
              <a:t>SELECT COUNT(*) AS total_rows</a:t>
            </a:r>
          </a:p>
          <a:p>
            <a:pPr algn="l">
              <a:lnSpc>
                <a:spcPts val="7634"/>
              </a:lnSpc>
            </a:pPr>
            <a:r>
              <a:rPr lang="en-US" sz="4289">
                <a:solidFill>
                  <a:srgbClr val="000000"/>
                </a:solidFill>
                <a:latin typeface="Garet Bold"/>
              </a:rPr>
              <a:t>FROM CovidData;</a:t>
            </a:r>
          </a:p>
          <a:p>
            <a:pPr algn="l">
              <a:lnSpc>
                <a:spcPts val="7634"/>
              </a:lnSpc>
            </a:pPr>
          </a:p>
          <a:p>
            <a:pPr algn="l">
              <a:lnSpc>
                <a:spcPts val="763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384930" y="4928666"/>
            <a:ext cx="9950635" cy="2557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36"/>
              </a:lnSpc>
            </a:pPr>
            <a:r>
              <a:rPr lang="en-US" sz="2885">
                <a:solidFill>
                  <a:srgbClr val="000000"/>
                </a:solidFill>
                <a:latin typeface="Garet Bold"/>
              </a:rPr>
              <a:t>SELECT MIN(Date) AS start_date, MAX(Date) AS end_date</a:t>
            </a:r>
          </a:p>
          <a:p>
            <a:pPr algn="l">
              <a:lnSpc>
                <a:spcPts val="5136"/>
              </a:lnSpc>
            </a:pPr>
            <a:r>
              <a:rPr lang="en-US" sz="2885">
                <a:solidFill>
                  <a:srgbClr val="000000"/>
                </a:solidFill>
                <a:latin typeface="Garet Bold"/>
              </a:rPr>
              <a:t>FROM CovidData;</a:t>
            </a:r>
          </a:p>
          <a:p>
            <a:pPr algn="l">
              <a:lnSpc>
                <a:spcPts val="5136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2785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Q4. CHECK START_DATE AND END_DATE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510607" y="5379824"/>
            <a:ext cx="9771157" cy="2505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3"/>
              </a:lnSpc>
            </a:pPr>
            <a:r>
              <a:rPr lang="en-US" sz="2833">
                <a:solidFill>
                  <a:srgbClr val="000000"/>
                </a:solidFill>
                <a:latin typeface="Garet Bold"/>
              </a:rPr>
              <a:t>SELECT COUNT(DISTINCT DATE_TRUNC('month', Date)) AS total_months</a:t>
            </a:r>
          </a:p>
          <a:p>
            <a:pPr algn="l">
              <a:lnSpc>
                <a:spcPts val="5043"/>
              </a:lnSpc>
            </a:pPr>
            <a:r>
              <a:rPr lang="en-US" sz="2833">
                <a:solidFill>
                  <a:srgbClr val="000000"/>
                </a:solidFill>
                <a:latin typeface="Garet Bold"/>
              </a:rPr>
              <a:t>FROM CovidData;</a:t>
            </a:r>
          </a:p>
          <a:p>
            <a:pPr algn="l">
              <a:lnSpc>
                <a:spcPts val="5043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2785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Q5. NUMBER OF MONTHS PRESENT IN THE DATASET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255068" y="4738427"/>
            <a:ext cx="7586153" cy="4419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SELECT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DATE_TRUNC('month', Date) AS month,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AVG(Confirmed) AS avg_confirmed,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AVG(Deaths) AS avg_deaths,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AVG(Recovered) AS avg_recovered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FROM CovidData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GROUP BY month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ORDER BY month;</a:t>
            </a:r>
          </a:p>
          <a:p>
            <a:pPr algn="l">
              <a:lnSpc>
                <a:spcPts val="3915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1413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Q6. MONTHLY AVERAGES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7674935" y="3611028"/>
            <a:ext cx="8485509" cy="6197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WITH MonthlyStats AS (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SELECT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    DATE_TRUNC('month', Date) AS month,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    Confirmed,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    Deaths,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    Recovered,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    COUNT(*) AS freq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FROM CovidData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GROUP BY month, Confirmed, Deaths, Recovered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)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SELECT month, 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   Confirmed, 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   Deaths, 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   Recovered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FROM MonthlyStats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WHERE (month, freq) IN (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SELECT month, MAX(freq) 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FROM MonthlyStats 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    GROUP BY month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)</a:t>
            </a:r>
          </a:p>
          <a:p>
            <a:pPr algn="l">
              <a:lnSpc>
                <a:spcPts val="2233"/>
              </a:lnSpc>
            </a:pPr>
            <a:r>
              <a:rPr lang="en-US" sz="1254">
                <a:solidFill>
                  <a:srgbClr val="000000"/>
                </a:solidFill>
                <a:latin typeface="Garet Bold"/>
              </a:rPr>
              <a:t>ORDER BY month;</a:t>
            </a:r>
          </a:p>
          <a:p>
            <a:pPr algn="l">
              <a:lnSpc>
                <a:spcPts val="2233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2785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Q7. MOST FREQUENT VALUES EACH MONTH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358217"/>
            <a:ext cx="6056032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557847" y="5019675"/>
            <a:ext cx="7586153" cy="4419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SELECT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DATE_TRUNC('year', Date) AS year,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MIN(Confirmed) AS min_confirmed,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MIN(Deaths) AS min_deaths,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    MIN(Recovered) AS min_recovered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FROM CovidData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GROUP BY year</a:t>
            </a:r>
          </a:p>
          <a:p>
            <a:pPr algn="l">
              <a:lnSpc>
                <a:spcPts val="3915"/>
              </a:lnSpc>
            </a:pPr>
            <a:r>
              <a:rPr lang="en-US" sz="2199">
                <a:solidFill>
                  <a:srgbClr val="000000"/>
                </a:solidFill>
                <a:latin typeface="Garet Bold"/>
              </a:rPr>
              <a:t>ORDER BY year;</a:t>
            </a:r>
          </a:p>
          <a:p>
            <a:pPr algn="l">
              <a:lnSpc>
                <a:spcPts val="3915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123950"/>
            <a:ext cx="5430826" cy="2099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5400">
                <a:solidFill>
                  <a:srgbClr val="2D3E96"/>
                </a:solidFill>
                <a:latin typeface="Garet Ultra-Bold"/>
              </a:rPr>
              <a:t>Q8. MINIMUM VALUES PER YEAR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DAGI5gzTf1c</dc:identifier>
  <dcterms:modified xsi:type="dcterms:W3CDTF">2011-08-01T06:04:30Z</dcterms:modified>
  <cp:revision>1</cp:revision>
  <dc:title>corona virus analysis</dc:title>
</cp:coreProperties>
</file>

<file path=docProps/thumbnail.jpeg>
</file>